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335" r:id="rId3"/>
    <p:sldId id="264" r:id="rId4"/>
    <p:sldId id="331" r:id="rId5"/>
    <p:sldId id="282" r:id="rId6"/>
    <p:sldId id="265" r:id="rId7"/>
    <p:sldId id="266" r:id="rId8"/>
    <p:sldId id="259" r:id="rId9"/>
    <p:sldId id="332" r:id="rId10"/>
    <p:sldId id="334" r:id="rId11"/>
    <p:sldId id="260" r:id="rId12"/>
    <p:sldId id="302" r:id="rId13"/>
    <p:sldId id="257" r:id="rId14"/>
    <p:sldId id="281" r:id="rId15"/>
    <p:sldId id="298" r:id="rId16"/>
    <p:sldId id="333" r:id="rId17"/>
    <p:sldId id="310" r:id="rId18"/>
    <p:sldId id="300" r:id="rId19"/>
    <p:sldId id="324" r:id="rId20"/>
    <p:sldId id="329" r:id="rId21"/>
    <p:sldId id="340" r:id="rId22"/>
    <p:sldId id="330" r:id="rId23"/>
    <p:sldId id="301" r:id="rId24"/>
    <p:sldId id="261" r:id="rId25"/>
    <p:sldId id="339" r:id="rId26"/>
    <p:sldId id="262" r:id="rId27"/>
    <p:sldId id="267" r:id="rId28"/>
    <p:sldId id="283" r:id="rId29"/>
    <p:sldId id="268" r:id="rId30"/>
    <p:sldId id="278" r:id="rId31"/>
    <p:sldId id="285" r:id="rId32"/>
    <p:sldId id="286" r:id="rId33"/>
    <p:sldId id="287" r:id="rId34"/>
    <p:sldId id="299" r:id="rId35"/>
    <p:sldId id="288" r:id="rId36"/>
    <p:sldId id="304" r:id="rId37"/>
    <p:sldId id="305" r:id="rId38"/>
    <p:sldId id="306" r:id="rId39"/>
    <p:sldId id="307" r:id="rId40"/>
    <p:sldId id="289" r:id="rId41"/>
    <p:sldId id="308" r:id="rId42"/>
    <p:sldId id="336" r:id="rId43"/>
    <p:sldId id="337" r:id="rId44"/>
    <p:sldId id="309" r:id="rId45"/>
    <p:sldId id="292" r:id="rId46"/>
    <p:sldId id="293" r:id="rId47"/>
    <p:sldId id="294" r:id="rId48"/>
    <p:sldId id="295" r:id="rId49"/>
    <p:sldId id="296" r:id="rId50"/>
    <p:sldId id="297" r:id="rId51"/>
    <p:sldId id="323" r:id="rId52"/>
    <p:sldId id="290" r:id="rId53"/>
    <p:sldId id="33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94541"/>
  </p:normalViewPr>
  <p:slideViewPr>
    <p:cSldViewPr snapToGrid="0" snapToObjects="1">
      <p:cViewPr varScale="1">
        <p:scale>
          <a:sx n="94" d="100"/>
          <a:sy n="94" d="100"/>
        </p:scale>
        <p:origin x="216" y="7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120" d="100"/>
          <a:sy n="120" d="100"/>
        </p:scale>
        <p:origin x="1024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B5CAD5-2CEA-FD48-29CA-A0E276D847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590857-120C-EBDB-CD81-4377851313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F75CBB-A44A-9C4B-A8C6-25A992E0242E}" type="datetimeFigureOut">
              <a:rPr lang="en-US" smtClean="0"/>
              <a:t>8/27/23</a:t>
            </a:fld>
            <a:endParaRPr lang="en-US"/>
          </a:p>
        </p:txBody>
      </p:sp>
      <p:sp>
        <p:nvSpPr>
          <p:cNvPr id="4" name="Footer Placeholder 3">
            <a:extLst>
              <a:ext uri="{FF2B5EF4-FFF2-40B4-BE49-F238E27FC236}">
                <a16:creationId xmlns:a16="http://schemas.microsoft.com/office/drawing/2014/main" id="{09561CC9-04D2-C155-9FEA-4E24AAC0D7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66F508-07C9-0743-086D-F9033F6FC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93E05D-BCC8-514F-8787-E81AD40F429D}" type="slidenum">
              <a:rPr lang="en-US" smtClean="0"/>
              <a:t>‹#›</a:t>
            </a:fld>
            <a:endParaRPr lang="en-US"/>
          </a:p>
        </p:txBody>
      </p:sp>
    </p:spTree>
    <p:extLst>
      <p:ext uri="{BB962C8B-B14F-4D97-AF65-F5344CB8AC3E}">
        <p14:creationId xmlns:p14="http://schemas.microsoft.com/office/powerpoint/2010/main" val="1871623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9B4D1-0A28-FA4A-9134-5F79B138F3AC}" type="datetimeFigureOut">
              <a:rPr lang="en-US" smtClean="0"/>
              <a:t>8/27/23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4A19F-9A5E-D240-8FF1-934ECF97C3D1}" type="slidenum">
              <a:rPr lang="en-US" smtClean="0"/>
              <a:t>‹#›</a:t>
            </a:fld>
            <a:endParaRPr lang="en-US"/>
          </a:p>
        </p:txBody>
      </p:sp>
    </p:spTree>
    <p:extLst>
      <p:ext uri="{BB962C8B-B14F-4D97-AF65-F5344CB8AC3E}">
        <p14:creationId xmlns:p14="http://schemas.microsoft.com/office/powerpoint/2010/main" val="1555283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25</a:t>
            </a:fld>
            <a:endParaRPr lang="en-US"/>
          </a:p>
        </p:txBody>
      </p:sp>
    </p:spTree>
    <p:extLst>
      <p:ext uri="{BB962C8B-B14F-4D97-AF65-F5344CB8AC3E}">
        <p14:creationId xmlns:p14="http://schemas.microsoft.com/office/powerpoint/2010/main" val="413729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8/27/23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8/27/23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8/27/23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8/27/23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8/27/23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dirty="0"/>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1009703" y="4286923"/>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9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1230530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06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97342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30077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6888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262979"/>
          </a:xfrm>
          <a:prstGeom prst="rect">
            <a:avLst/>
          </a:prstGeom>
        </p:spPr>
        <p:txBody>
          <a:bodyPr wrap="square">
            <a:spAutoFit/>
          </a:bodyPr>
          <a:lstStyle/>
          <a:p>
            <a:pPr marL="457200" indent="-457200" fontAlgn="base">
              <a:buFont typeface="Arial" charset="0"/>
              <a:buChar char="•"/>
            </a:pPr>
            <a:r>
              <a:rPr lang="en-US" sz="2800" dirty="0"/>
              <a:t>Imagine that we sample from the same population many times, so we have a bunch of different, independent samples. </a:t>
            </a:r>
          </a:p>
          <a:p>
            <a:pPr marL="457200" indent="-457200" fontAlgn="base">
              <a:buFont typeface="Arial" charset="0"/>
              <a:buChar char="•"/>
            </a:pPr>
            <a:endParaRPr lang="en-US" sz="2800" dirty="0"/>
          </a:p>
          <a:p>
            <a:pPr marL="457200" indent="-457200" fontAlgn="base">
              <a:buFont typeface="Arial" charset="0"/>
              <a:buChar char="•"/>
            </a:pPr>
            <a:r>
              <a:rPr lang="en-US" sz="2800" dirty="0"/>
              <a:t>Each sample will have a mean, but the means will be different due to chance.  In principle, we could draw a histogram of these means.</a:t>
            </a:r>
          </a:p>
          <a:p>
            <a:pPr marL="457200" indent="-457200" fontAlgn="base">
              <a:buFont typeface="Arial" charset="0"/>
              <a:buChar char="•"/>
            </a:pPr>
            <a:endParaRPr lang="en-US" sz="2800" dirty="0"/>
          </a:p>
          <a:p>
            <a:pPr marL="457200" indent="-457200" fontAlgn="base">
              <a:buFont typeface="Arial" charset="0"/>
              <a:buChar char="•"/>
            </a:pPr>
            <a:r>
              <a:rPr lang="en-US" sz="2800" dirty="0"/>
              <a:t>In general, you only have one sample from a given population, however, so what can you infer about the distribution of the means from your sample?</a:t>
            </a:r>
          </a:p>
          <a:p>
            <a:pPr marL="457200" indent="-457200" fontAlgn="base">
              <a:buFont typeface="Arial" charset="0"/>
              <a:buChar char="•"/>
            </a:pPr>
            <a:endParaRPr lang="en-US" sz="2800" dirty="0"/>
          </a:p>
          <a:p>
            <a:pPr marL="457200" indent="-457200" fontAlgn="base">
              <a:buFont typeface="Arial" charset="0"/>
              <a:buChar char="•"/>
            </a:pPr>
            <a:r>
              <a:rPr lang="en-US" sz="2800" dirty="0"/>
              <a:t>The Central Limit Theorem states that regardless of the underlying population distribution of the variable of interest, the distribution of the population of means will be roughly normal.</a:t>
            </a:r>
          </a:p>
        </p:txBody>
      </p:sp>
    </p:spTree>
    <p:extLst>
      <p:ext uri="{BB962C8B-B14F-4D97-AF65-F5344CB8AC3E}">
        <p14:creationId xmlns:p14="http://schemas.microsoft.com/office/powerpoint/2010/main" val="4101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020349"/>
              </a:xfrm>
              <a:prstGeom prst="rect">
                <a:avLst/>
              </a:prstGeom>
            </p:spPr>
            <p:txBody>
              <a:bodyPr wrap="square">
                <a:spAutoFit/>
              </a:bodyPr>
              <a:lstStyle/>
              <a:p>
                <a:pPr fontAlgn="base"/>
                <a:r>
                  <a:rPr lang="en-US" sz="2800" dirty="0"/>
                  <a:t>Your estimate of the sample mean is an estimate of the mean of this distribution of means (that is, it’s your best estimate of the population mean).  </a:t>
                </a:r>
              </a:p>
              <a:p>
                <a:pPr fontAlgn="base"/>
                <a:endParaRPr lang="en-US" sz="2800" dirty="0"/>
              </a:p>
              <a:p>
                <a:pPr fontAlgn="base"/>
                <a:r>
                  <a:rPr lang="en-US" sz="2800" dirty="0"/>
                  <a:t>The hypothetical distribution of sample means has a standard deviation equal to s divided by the square root of n.</a:t>
                </a:r>
              </a:p>
              <a:p>
                <a:pPr fontAlgn="base"/>
                <a:endParaRPr lang="en-US" sz="2800" dirty="0"/>
              </a:p>
              <a:p>
                <a:pPr fontAlgn="base"/>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𝑆𝐸</m:t>
                        </m:r>
                      </m:e>
                      <m:sub>
                        <m:acc>
                          <m:accPr>
                            <m:chr m:val="̅"/>
                            <m:ctrlPr>
                              <a:rPr lang="en-US" sz="2800" i="1" smtClean="0">
                                <a:latin typeface="Cambria Math" panose="02040503050406030204" pitchFamily="18" charset="0"/>
                              </a:rPr>
                            </m:ctrlPr>
                          </m:accPr>
                          <m:e>
                            <m:r>
                              <a:rPr lang="en-US" sz="2800" b="0" i="1" smtClean="0">
                                <a:latin typeface="Cambria Math" charset="0"/>
                              </a:rPr>
                              <m:t>𝑌</m:t>
                            </m:r>
                          </m:e>
                        </m:acc>
                      </m:sub>
                    </m:sSub>
                    <m:r>
                      <a:rPr lang="en-US" sz="2800" b="0" i="1" smtClean="0">
                        <a:latin typeface="Cambria Math" charset="0"/>
                      </a:rPr>
                      <m:t>=</m:t>
                    </m:r>
                    <m:f>
                      <m:fPr>
                        <m:ctrlPr>
                          <a:rPr lang="mr-IN" sz="2800" b="0" i="1" smtClean="0">
                            <a:latin typeface="Cambria Math" panose="02040503050406030204" pitchFamily="18" charset="0"/>
                          </a:rPr>
                        </m:ctrlPr>
                      </m:fPr>
                      <m:num>
                        <m:r>
                          <a:rPr lang="en-US" sz="2800" b="0" i="1" smtClean="0">
                            <a:latin typeface="Cambria Math" charset="0"/>
                          </a:rPr>
                          <m:t>𝑠</m:t>
                        </m:r>
                      </m:num>
                      <m:den>
                        <m:rad>
                          <m:radPr>
                            <m:degHide m:val="on"/>
                            <m:ctrlPr>
                              <a:rPr lang="mr-IN" sz="2800" b="0" i="1" smtClean="0">
                                <a:latin typeface="Cambria Math" panose="02040503050406030204" pitchFamily="18" charset="0"/>
                              </a:rPr>
                            </m:ctrlPr>
                          </m:radPr>
                          <m:deg/>
                          <m:e>
                            <m:r>
                              <a:rPr lang="en-US" sz="2800" b="0" i="1" smtClean="0">
                                <a:latin typeface="Cambria Math" charset="0"/>
                              </a:rPr>
                              <m:t>𝑛</m:t>
                            </m:r>
                          </m:e>
                        </m:rad>
                      </m:den>
                    </m:f>
                  </m:oMath>
                </a14:m>
                <a:r>
                  <a:rPr lang="en-US" sz="2800" dirty="0"/>
                  <a:t> </a:t>
                </a:r>
              </a:p>
              <a:p>
                <a:pPr fontAlgn="base"/>
                <a:endParaRPr lang="en-US" sz="2800" dirty="0"/>
              </a:p>
              <a:p>
                <a:pPr fontAlgn="base"/>
                <a:r>
                  <a:rPr lang="en-US" sz="2800" dirty="0"/>
                  <a:t>We call this standard deviation the standard error of the mean (SEM). The true population mean should be within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1.96</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𝑆𝐸</m:t>
                        </m:r>
                      </m:e>
                      <m:sub>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sub>
                    </m:sSub>
                  </m:oMath>
                </a14:m>
                <a:r>
                  <a:rPr lang="en-US" sz="2800" dirty="0"/>
                  <a:t>    95% of the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020349"/>
              </a:xfrm>
              <a:prstGeom prst="rect">
                <a:avLst/>
              </a:prstGeom>
              <a:blipFill>
                <a:blip r:embed="rId2"/>
                <a:stretch>
                  <a:fillRect l="-1103" t="-1263" r="-1764" b="-2525"/>
                </a:stretch>
              </a:blipFill>
            </p:spPr>
            <p:txBody>
              <a:bodyPr/>
              <a:lstStyle/>
              <a:p>
                <a:r>
                  <a:rPr lang="en-US">
                    <a:noFill/>
                  </a:rPr>
                  <a:t> </a:t>
                </a:r>
              </a:p>
            </p:txBody>
          </p:sp>
        </mc:Fallback>
      </mc:AlternateContent>
    </p:spTree>
    <p:extLst>
      <p:ext uri="{BB962C8B-B14F-4D97-AF65-F5344CB8AC3E}">
        <p14:creationId xmlns:p14="http://schemas.microsoft.com/office/powerpoint/2010/main" val="2977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4031873"/>
          </a:xfrm>
          <a:prstGeom prst="rect">
            <a:avLst/>
          </a:prstGeom>
        </p:spPr>
        <p:txBody>
          <a:bodyPr wrap="square">
            <a:spAutoFit/>
          </a:bodyPr>
          <a:lstStyle/>
          <a:p>
            <a:pPr fontAlgn="base"/>
            <a:r>
              <a:rPr lang="en-US" sz="3200" dirty="0"/>
              <a:t>Lets try that</a:t>
            </a:r>
          </a:p>
          <a:p>
            <a:pPr fontAlgn="base"/>
            <a:endParaRPr lang="en-US" sz="3200" dirty="0"/>
          </a:p>
          <a:p>
            <a:pPr fontAlgn="base"/>
            <a:r>
              <a:rPr lang="en-US" sz="3200" dirty="0"/>
              <a:t>create a population with a known mean.</a:t>
            </a:r>
          </a:p>
          <a:p>
            <a:pPr fontAlgn="base"/>
            <a:endParaRPr lang="en-US" sz="3200" dirty="0"/>
          </a:p>
          <a:p>
            <a:pPr fontAlgn="base"/>
            <a:r>
              <a:rPr lang="en-US" sz="3200" dirty="0"/>
              <a:t>sample from it and calculate the mean and standard error and see if it includes the true mean.</a:t>
            </a:r>
          </a:p>
          <a:p>
            <a:pPr fontAlgn="base"/>
            <a:endParaRPr lang="en-US" sz="3200" dirty="0"/>
          </a:p>
          <a:p>
            <a:pPr fontAlgn="base"/>
            <a:r>
              <a:rPr lang="en-US" sz="3200" dirty="0"/>
              <a:t>tally results and see if it worked about 95% of the time</a:t>
            </a:r>
          </a:p>
        </p:txBody>
      </p:sp>
    </p:spTree>
    <p:extLst>
      <p:ext uri="{BB962C8B-B14F-4D97-AF65-F5344CB8AC3E}">
        <p14:creationId xmlns:p14="http://schemas.microsoft.com/office/powerpoint/2010/main" val="194415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22" y="1032625"/>
            <a:ext cx="7204032" cy="5651520"/>
          </a:xfrm>
          <a:prstGeom prst="rect">
            <a:avLst/>
          </a:prstGeom>
        </p:spPr>
      </p:pic>
    </p:spTree>
    <p:extLst>
      <p:ext uri="{BB962C8B-B14F-4D97-AF65-F5344CB8AC3E}">
        <p14:creationId xmlns:p14="http://schemas.microsoft.com/office/powerpoint/2010/main" val="510190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5" name="Picture 4">
            <a:extLst>
              <a:ext uri="{FF2B5EF4-FFF2-40B4-BE49-F238E27FC236}">
                <a16:creationId xmlns:a16="http://schemas.microsoft.com/office/drawing/2014/main" id="{F74D31A1-EE70-B84D-8A12-E0C174BFC8E4}"/>
              </a:ext>
            </a:extLst>
          </p:cNvPr>
          <p:cNvPicPr>
            <a:picLocks noChangeAspect="1"/>
          </p:cNvPicPr>
          <p:nvPr/>
        </p:nvPicPr>
        <p:blipFill>
          <a:blip r:embed="rId2"/>
          <a:stretch>
            <a:fillRect/>
          </a:stretch>
        </p:blipFill>
        <p:spPr>
          <a:xfrm>
            <a:off x="346037" y="1237485"/>
            <a:ext cx="2730500" cy="901700"/>
          </a:xfrm>
          <a:prstGeom prst="rect">
            <a:avLst/>
          </a:prstGeom>
        </p:spPr>
      </p:pic>
      <p:sp>
        <p:nvSpPr>
          <p:cNvPr id="7" name="TextBox 6">
            <a:extLst>
              <a:ext uri="{FF2B5EF4-FFF2-40B4-BE49-F238E27FC236}">
                <a16:creationId xmlns:a16="http://schemas.microsoft.com/office/drawing/2014/main" id="{CA753BEF-532E-C643-B5C6-5D5601AA7817}"/>
              </a:ext>
            </a:extLst>
          </p:cNvPr>
          <p:cNvSpPr txBox="1"/>
          <p:nvPr/>
        </p:nvSpPr>
        <p:spPr>
          <a:xfrm>
            <a:off x="3745735" y="1237485"/>
            <a:ext cx="1693028" cy="923330"/>
          </a:xfrm>
          <a:prstGeom prst="rect">
            <a:avLst/>
          </a:prstGeom>
          <a:noFill/>
        </p:spPr>
        <p:txBody>
          <a:bodyPr wrap="none" rtlCol="0">
            <a:spAutoFit/>
          </a:bodyPr>
          <a:lstStyle/>
          <a:p>
            <a:r>
              <a:rPr lang="en-US" dirty="0"/>
              <a:t>z = 1.65 </a:t>
            </a:r>
            <a:r>
              <a:rPr lang="en-US" dirty="0" err="1"/>
              <a:t>fo</a:t>
            </a:r>
            <a:r>
              <a:rPr lang="en-US" dirty="0"/>
              <a:t> 90%</a:t>
            </a:r>
          </a:p>
          <a:p>
            <a:r>
              <a:rPr lang="en-US" dirty="0"/>
              <a:t>   = 1.96 for 95%</a:t>
            </a:r>
          </a:p>
          <a:p>
            <a:r>
              <a:rPr lang="en-US" dirty="0"/>
              <a:t>   = 2.58 for 99%</a:t>
            </a:r>
          </a:p>
        </p:txBody>
      </p:sp>
      <p:sp>
        <p:nvSpPr>
          <p:cNvPr id="8" name="TextBox 7">
            <a:extLst>
              <a:ext uri="{FF2B5EF4-FFF2-40B4-BE49-F238E27FC236}">
                <a16:creationId xmlns:a16="http://schemas.microsoft.com/office/drawing/2014/main" id="{DD7BE569-6142-2F4B-A48F-81F10B4AF50B}"/>
              </a:ext>
            </a:extLst>
          </p:cNvPr>
          <p:cNvSpPr txBox="1"/>
          <p:nvPr/>
        </p:nvSpPr>
        <p:spPr>
          <a:xfrm>
            <a:off x="220338" y="2321413"/>
            <a:ext cx="10609244" cy="646331"/>
          </a:xfrm>
          <a:prstGeom prst="rect">
            <a:avLst/>
          </a:prstGeom>
          <a:noFill/>
        </p:spPr>
        <p:txBody>
          <a:bodyPr wrap="square" rtlCol="0">
            <a:spAutoFit/>
          </a:bodyPr>
          <a:lstStyle/>
          <a:p>
            <a:r>
              <a:rPr lang="en-US" dirty="0"/>
              <a:t>natural choice for things we go and measure in biological entities and we are interested in what the “true” mean value of the population is </a:t>
            </a:r>
          </a:p>
        </p:txBody>
      </p:sp>
      <p:sp>
        <p:nvSpPr>
          <p:cNvPr id="9" name="TextBox 8">
            <a:extLst>
              <a:ext uri="{FF2B5EF4-FFF2-40B4-BE49-F238E27FC236}">
                <a16:creationId xmlns:a16="http://schemas.microsoft.com/office/drawing/2014/main" id="{6D40724D-F31F-C84E-9ED0-C5BD18CEB995}"/>
              </a:ext>
            </a:extLst>
          </p:cNvPr>
          <p:cNvSpPr txBox="1"/>
          <p:nvPr/>
        </p:nvSpPr>
        <p:spPr>
          <a:xfrm>
            <a:off x="220338" y="3264657"/>
            <a:ext cx="10157552" cy="1200329"/>
          </a:xfrm>
          <a:prstGeom prst="rect">
            <a:avLst/>
          </a:prstGeom>
          <a:noFill/>
        </p:spPr>
        <p:txBody>
          <a:bodyPr wrap="square" rtlCol="0">
            <a:spAutoFit/>
          </a:bodyPr>
          <a:lstStyle/>
          <a:p>
            <a:r>
              <a:rPr lang="en-US" dirty="0"/>
              <a:t>Credible intervals are often used in Bayesian approaches. In these methods we often run an MCMC which yields an arbitrarily large number of estimates of our parameter of interest. It is not sensible to talk about the CI of a parameter estimate like this because it can always be narrowed to a point estimate with sufficient sample size.</a:t>
            </a:r>
          </a:p>
        </p:txBody>
      </p:sp>
    </p:spTree>
    <p:extLst>
      <p:ext uri="{BB962C8B-B14F-4D97-AF65-F5344CB8AC3E}">
        <p14:creationId xmlns:p14="http://schemas.microsoft.com/office/powerpoint/2010/main" val="3603284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13" name="Picture 12">
            <a:extLst>
              <a:ext uri="{FF2B5EF4-FFF2-40B4-BE49-F238E27FC236}">
                <a16:creationId xmlns:a16="http://schemas.microsoft.com/office/drawing/2014/main" id="{4B939C4A-6553-1B4A-B683-64C5630CCA8C}"/>
              </a:ext>
            </a:extLst>
          </p:cNvPr>
          <p:cNvPicPr>
            <a:picLocks noChangeAspect="1"/>
          </p:cNvPicPr>
          <p:nvPr/>
        </p:nvPicPr>
        <p:blipFill>
          <a:blip r:embed="rId2"/>
          <a:stretch>
            <a:fillRect/>
          </a:stretch>
        </p:blipFill>
        <p:spPr>
          <a:xfrm>
            <a:off x="4655859" y="1441832"/>
            <a:ext cx="4094194" cy="3233450"/>
          </a:xfrm>
          <a:prstGeom prst="rect">
            <a:avLst/>
          </a:prstGeom>
        </p:spPr>
      </p:pic>
      <p:sp>
        <p:nvSpPr>
          <p:cNvPr id="3" name="TextBox 2">
            <a:extLst>
              <a:ext uri="{FF2B5EF4-FFF2-40B4-BE49-F238E27FC236}">
                <a16:creationId xmlns:a16="http://schemas.microsoft.com/office/drawing/2014/main" id="{9C7CDEB1-F035-CB48-B60E-52095AFECFA4}"/>
              </a:ext>
            </a:extLst>
          </p:cNvPr>
          <p:cNvSpPr txBox="1"/>
          <p:nvPr/>
        </p:nvSpPr>
        <p:spPr>
          <a:xfrm>
            <a:off x="8945697" y="2368114"/>
            <a:ext cx="2753382" cy="1477328"/>
          </a:xfrm>
          <a:prstGeom prst="rect">
            <a:avLst/>
          </a:prstGeom>
          <a:noFill/>
        </p:spPr>
        <p:txBody>
          <a:bodyPr wrap="none" rtlCol="0">
            <a:spAutoFit/>
          </a:bodyPr>
          <a:lstStyle/>
          <a:p>
            <a:r>
              <a:rPr lang="en-US" dirty="0"/>
              <a:t>Frequentist 95% CI</a:t>
            </a:r>
          </a:p>
          <a:p>
            <a:r>
              <a:rPr lang="en-US" dirty="0"/>
              <a:t>0.149-0.150</a:t>
            </a:r>
          </a:p>
          <a:p>
            <a:endParaRPr lang="en-US" dirty="0"/>
          </a:p>
          <a:p>
            <a:r>
              <a:rPr lang="en-US" dirty="0"/>
              <a:t>95% HPD (credible interval)</a:t>
            </a:r>
          </a:p>
          <a:p>
            <a:r>
              <a:rPr lang="en-US" dirty="0"/>
              <a:t>0.06-0.26</a:t>
            </a:r>
          </a:p>
        </p:txBody>
      </p:sp>
      <p:grpSp>
        <p:nvGrpSpPr>
          <p:cNvPr id="4" name="Group 3">
            <a:extLst>
              <a:ext uri="{FF2B5EF4-FFF2-40B4-BE49-F238E27FC236}">
                <a16:creationId xmlns:a16="http://schemas.microsoft.com/office/drawing/2014/main" id="{9BD1551E-AC62-FF41-AD84-FEA344EF698B}"/>
              </a:ext>
            </a:extLst>
          </p:cNvPr>
          <p:cNvGrpSpPr/>
          <p:nvPr/>
        </p:nvGrpSpPr>
        <p:grpSpPr>
          <a:xfrm>
            <a:off x="222152" y="1478981"/>
            <a:ext cx="4212859" cy="3658232"/>
            <a:chOff x="222152" y="1478981"/>
            <a:chExt cx="4212859" cy="3658232"/>
          </a:xfrm>
        </p:grpSpPr>
        <p:pic>
          <p:nvPicPr>
            <p:cNvPr id="10" name="Picture 9">
              <a:extLst>
                <a:ext uri="{FF2B5EF4-FFF2-40B4-BE49-F238E27FC236}">
                  <a16:creationId xmlns:a16="http://schemas.microsoft.com/office/drawing/2014/main" id="{25752B8F-C7EE-4846-A487-0110B171D074}"/>
                </a:ext>
              </a:extLst>
            </p:cNvPr>
            <p:cNvPicPr>
              <a:picLocks noChangeAspect="1"/>
            </p:cNvPicPr>
            <p:nvPr/>
          </p:nvPicPr>
          <p:blipFill>
            <a:blip r:embed="rId3"/>
            <a:stretch>
              <a:fillRect/>
            </a:stretch>
          </p:blipFill>
          <p:spPr>
            <a:xfrm>
              <a:off x="310170" y="3170893"/>
              <a:ext cx="4099637" cy="1504389"/>
            </a:xfrm>
            <a:prstGeom prst="rect">
              <a:avLst/>
            </a:prstGeom>
          </p:spPr>
        </p:pic>
        <p:sp>
          <p:nvSpPr>
            <p:cNvPr id="11" name="TextBox 10">
              <a:extLst>
                <a:ext uri="{FF2B5EF4-FFF2-40B4-BE49-F238E27FC236}">
                  <a16:creationId xmlns:a16="http://schemas.microsoft.com/office/drawing/2014/main" id="{505EEBF6-6F50-D442-A31D-7CC3E26BD10A}"/>
                </a:ext>
              </a:extLst>
            </p:cNvPr>
            <p:cNvSpPr txBox="1"/>
            <p:nvPr/>
          </p:nvSpPr>
          <p:spPr>
            <a:xfrm>
              <a:off x="310170" y="4767881"/>
              <a:ext cx="1330557" cy="369332"/>
            </a:xfrm>
            <a:prstGeom prst="rect">
              <a:avLst/>
            </a:prstGeom>
            <a:noFill/>
          </p:spPr>
          <p:txBody>
            <a:bodyPr wrap="none" rtlCol="0">
              <a:spAutoFit/>
            </a:bodyPr>
            <a:lstStyle/>
            <a:p>
              <a:r>
                <a:rPr lang="en-US" dirty="0"/>
                <a:t>10,000 rows</a:t>
              </a:r>
            </a:p>
          </p:txBody>
        </p:sp>
        <p:pic>
          <p:nvPicPr>
            <p:cNvPr id="12" name="Picture 11">
              <a:extLst>
                <a:ext uri="{FF2B5EF4-FFF2-40B4-BE49-F238E27FC236}">
                  <a16:creationId xmlns:a16="http://schemas.microsoft.com/office/drawing/2014/main" id="{C83EC3D0-62A7-2A40-AF69-D90F25D88E47}"/>
                </a:ext>
              </a:extLst>
            </p:cNvPr>
            <p:cNvPicPr>
              <a:picLocks noChangeAspect="1"/>
            </p:cNvPicPr>
            <p:nvPr/>
          </p:nvPicPr>
          <p:blipFill>
            <a:blip r:embed="rId4"/>
            <a:stretch>
              <a:fillRect/>
            </a:stretch>
          </p:blipFill>
          <p:spPr>
            <a:xfrm>
              <a:off x="222152" y="1478981"/>
              <a:ext cx="4212859" cy="1220152"/>
            </a:xfrm>
            <a:prstGeom prst="rect">
              <a:avLst/>
            </a:prstGeom>
            <a:ln w="28575">
              <a:solidFill>
                <a:schemeClr val="tx1"/>
              </a:solidFill>
            </a:ln>
          </p:spPr>
        </p:pic>
      </p:grpSp>
    </p:spTree>
    <p:extLst>
      <p:ext uri="{BB962C8B-B14F-4D97-AF65-F5344CB8AC3E}">
        <p14:creationId xmlns:p14="http://schemas.microsoft.com/office/powerpoint/2010/main" val="260810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a:t>Why do I need a control? </a:t>
            </a:r>
          </a:p>
          <a:p>
            <a:pPr lvl="1"/>
            <a:r>
              <a:rPr lang="en-US" sz="2400" dirty="0"/>
              <a:t>To interpret an experiment, we need to compare the experimental subjects to the correct reference group. </a:t>
            </a:r>
          </a:p>
          <a:p>
            <a:pPr lvl="1"/>
            <a:r>
              <a:rPr lang="en-US" sz="2400" dirty="0"/>
              <a:t>What about observational studies? </a:t>
            </a:r>
          </a:p>
          <a:p>
            <a:pPr lvl="1"/>
            <a:endParaRPr lang="en-US" sz="2400" dirty="0"/>
          </a:p>
          <a:p>
            <a:r>
              <a:rPr lang="en-US" sz="2400" b="1" dirty="0"/>
              <a:t>What is an appropriate control? </a:t>
            </a:r>
          </a:p>
          <a:p>
            <a:pPr lvl="1"/>
            <a:r>
              <a:rPr lang="en-US" sz="2400" dirty="0"/>
              <a:t>Ideal controls are identical to the experimental population, except for the one parameter being manipulated </a:t>
            </a:r>
          </a:p>
          <a:p>
            <a:pPr lvl="1"/>
            <a:r>
              <a:rPr lang="en-US" sz="2400" dirty="0"/>
              <a:t>The control population should be similar in all other respects to the experimental population </a:t>
            </a:r>
          </a:p>
          <a:p>
            <a:pPr lvl="1"/>
            <a:r>
              <a:rPr lang="en-US" sz="2400" dirty="0"/>
              <a:t>The control population should experience sham manipulations that simulate any manipulations applied to the experimental population </a:t>
            </a:r>
          </a:p>
          <a:p>
            <a:pPr lvl="1"/>
            <a:endParaRPr lang="en-US" sz="2400" dirty="0"/>
          </a:p>
          <a:p>
            <a:r>
              <a:rPr lang="en-US" sz="2400" b="1" dirty="0"/>
              <a:t>Sometimes you might need multiple different controls. </a:t>
            </a:r>
          </a:p>
        </p:txBody>
      </p:sp>
    </p:spTree>
    <p:extLst>
      <p:ext uri="{BB962C8B-B14F-4D97-AF65-F5344CB8AC3E}">
        <p14:creationId xmlns:p14="http://schemas.microsoft.com/office/powerpoint/2010/main" val="20878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3046988"/>
          </a:xfrm>
          <a:prstGeom prst="rect">
            <a:avLst/>
          </a:prstGeom>
        </p:spPr>
        <p:txBody>
          <a:bodyPr wrap="square">
            <a:spAutoFit/>
          </a:bodyPr>
          <a:lstStyle/>
          <a:p>
            <a:r>
              <a:rPr lang="en-US" sz="2400" b="1" dirty="0"/>
              <a:t>Experimenter bias is real </a:t>
            </a:r>
          </a:p>
          <a:p>
            <a:pPr lvl="1"/>
            <a:r>
              <a:rPr lang="en-US" sz="2400" dirty="0"/>
              <a:t>The results of your study can be influenced by your expectations </a:t>
            </a:r>
          </a:p>
          <a:p>
            <a:pPr lvl="1"/>
            <a:endParaRPr lang="en-US" sz="2400" dirty="0"/>
          </a:p>
          <a:p>
            <a:r>
              <a:rPr lang="en-US" sz="2400" b="1" dirty="0"/>
              <a:t>Some precautions </a:t>
            </a:r>
          </a:p>
          <a:p>
            <a:pPr lvl="1"/>
            <a:r>
              <a:rPr lang="en-US" sz="2400" dirty="0"/>
              <a:t>Randomize assignment of subjects to controls and treatments (</a:t>
            </a:r>
            <a:r>
              <a:rPr lang="en-US" sz="2400" b="1" dirty="0"/>
              <a:t>use R or </a:t>
            </a:r>
            <a:r>
              <a:rPr lang="en-US" sz="2400" b="1" dirty="0" err="1"/>
              <a:t>random.org</a:t>
            </a:r>
            <a:r>
              <a:rPr lang="en-US" sz="2400" dirty="0"/>
              <a:t>).  </a:t>
            </a:r>
          </a:p>
          <a:p>
            <a:pPr lvl="1"/>
            <a:endParaRPr lang="en-US" sz="2400" dirty="0"/>
          </a:p>
          <a:p>
            <a:pPr lvl="1"/>
            <a:r>
              <a:rPr lang="en-US" sz="2400" dirty="0"/>
              <a:t>Humans are bad at recognizing and creating randomness. </a:t>
            </a:r>
          </a:p>
          <a:p>
            <a:endParaRPr lang="en-US" sz="2400" b="1" dirty="0"/>
          </a:p>
        </p:txBody>
      </p:sp>
    </p:spTree>
    <p:extLst>
      <p:ext uri="{BB962C8B-B14F-4D97-AF65-F5344CB8AC3E}">
        <p14:creationId xmlns:p14="http://schemas.microsoft.com/office/powerpoint/2010/main" val="6260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a:t>Use a blind or double-blind experimental design </a:t>
            </a:r>
          </a:p>
          <a:p>
            <a:pPr lvl="1"/>
            <a:r>
              <a:rPr lang="en-US" sz="2400" dirty="0"/>
              <a:t>Blind: the subject doesn’t know whether it’s an experimental or control subject </a:t>
            </a:r>
          </a:p>
          <a:p>
            <a:pPr lvl="1"/>
            <a:r>
              <a:rPr lang="en-US" sz="2400" dirty="0"/>
              <a:t>Double-blind: neither the researcher nor subject know which subjects are experimental versus control</a:t>
            </a:r>
          </a:p>
          <a:p>
            <a:pPr lvl="1"/>
            <a:endParaRPr lang="en-US" sz="2400" dirty="0"/>
          </a:p>
          <a:p>
            <a:r>
              <a:rPr lang="en-US" sz="2400" b="1" dirty="0"/>
              <a:t>How can you apply this to your research? </a:t>
            </a:r>
          </a:p>
        </p:txBody>
      </p:sp>
    </p:spTree>
    <p:extLst>
      <p:ext uri="{BB962C8B-B14F-4D97-AF65-F5344CB8AC3E}">
        <p14:creationId xmlns:p14="http://schemas.microsoft.com/office/powerpoint/2010/main" val="29297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467957"/>
            <a:ext cx="11801138" cy="3416320"/>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r>
              <a:rPr lang="en-US" sz="2800" dirty="0"/>
              <a:t>A difference between groups that the experimenter fails to account for </a:t>
            </a:r>
          </a:p>
          <a:p>
            <a:pPr marL="457200" indent="-457200">
              <a:lnSpc>
                <a:spcPct val="150000"/>
              </a:lnSpc>
              <a:buFont typeface="+mj-lt"/>
              <a:buAutoNum type="arabicPeriod"/>
            </a:pPr>
            <a:r>
              <a:rPr lang="en-US" sz="2800" dirty="0"/>
              <a:t>A hidden variable that creates an apparent causal relationship that isn’t real </a:t>
            </a:r>
          </a:p>
          <a:p>
            <a:pPr marL="457200" indent="-457200">
              <a:lnSpc>
                <a:spcPct val="150000"/>
              </a:lnSpc>
              <a:buFont typeface="+mj-lt"/>
              <a:buAutoNum type="arabicPeriod"/>
            </a:pPr>
            <a:r>
              <a:rPr lang="en-US" sz="2800" b="1" dirty="0"/>
              <a:t>An experiment with confounded variables can be impossible to interpret and impossible to fix </a:t>
            </a:r>
            <a:endParaRPr lang="en-US" sz="2800" dirty="0"/>
          </a:p>
        </p:txBody>
      </p:sp>
    </p:spTree>
    <p:extLst>
      <p:ext uri="{BB962C8B-B14F-4D97-AF65-F5344CB8AC3E}">
        <p14:creationId xmlns:p14="http://schemas.microsoft.com/office/powerpoint/2010/main" val="7725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rotWithShape="1">
          <a:blip r:embed="rId2"/>
          <a:srcRect l="8233" t="22246" r="10426" b="9071"/>
          <a:stretch/>
        </p:blipFill>
        <p:spPr>
          <a:xfrm>
            <a:off x="1046922" y="2451652"/>
            <a:ext cx="9833113" cy="3273287"/>
          </a:xfrm>
          <a:prstGeom prst="rect">
            <a:avLst/>
          </a:prstGeom>
        </p:spPr>
      </p:pic>
    </p:spTree>
    <p:extLst>
      <p:ext uri="{BB962C8B-B14F-4D97-AF65-F5344CB8AC3E}">
        <p14:creationId xmlns:p14="http://schemas.microsoft.com/office/powerpoint/2010/main" val="1900174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a:blip r:embed="rId2"/>
          <a:stretch>
            <a:fillRect/>
          </a:stretch>
        </p:blipFill>
        <p:spPr>
          <a:xfrm>
            <a:off x="51636" y="1391480"/>
            <a:ext cx="12088728" cy="4765748"/>
          </a:xfrm>
          <a:prstGeom prst="rect">
            <a:avLst/>
          </a:prstGeom>
        </p:spPr>
      </p:pic>
    </p:spTree>
    <p:extLst>
      <p:ext uri="{BB962C8B-B14F-4D97-AF65-F5344CB8AC3E}">
        <p14:creationId xmlns:p14="http://schemas.microsoft.com/office/powerpoint/2010/main" val="940706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208571"/>
          </a:xfrm>
          <a:prstGeom prst="rect">
            <a:avLst/>
          </a:prstGeom>
        </p:spPr>
        <p:txBody>
          <a:bodyPr wrap="square">
            <a:spAutoFit/>
          </a:bodyPr>
          <a:lstStyle/>
          <a:p>
            <a:r>
              <a:rPr lang="en-US" sz="3200" b="1" dirty="0"/>
              <a:t>Study type			</a:t>
            </a:r>
          </a:p>
          <a:p>
            <a:endParaRPr lang="en-US" sz="1050" dirty="0"/>
          </a:p>
          <a:p>
            <a:r>
              <a:rPr lang="en-US" sz="3200" dirty="0"/>
              <a:t>Gene expression level		</a:t>
            </a:r>
          </a:p>
          <a:p>
            <a:r>
              <a:rPr lang="en-US" sz="3200" dirty="0"/>
              <a:t>Diversification		</a:t>
            </a:r>
          </a:p>
          <a:p>
            <a:r>
              <a:rPr lang="en-US" sz="3200" dirty="0"/>
              <a:t>Lung cancer and coffee</a:t>
            </a:r>
          </a:p>
          <a:p>
            <a:r>
              <a:rPr lang="en-US" sz="3200" dirty="0"/>
              <a:t>Behavior</a:t>
            </a:r>
          </a:p>
          <a:p>
            <a:r>
              <a:rPr lang="en-US" sz="3200" dirty="0"/>
              <a:t>Effective population size</a:t>
            </a:r>
            <a:endParaRPr lang="en-US" sz="2400" dirty="0"/>
          </a:p>
        </p:txBody>
      </p:sp>
      <p:sp>
        <p:nvSpPr>
          <p:cNvPr id="3" name="Rectangle 2"/>
          <p:cNvSpPr/>
          <p:nvPr/>
        </p:nvSpPr>
        <p:spPr>
          <a:xfrm>
            <a:off x="5988627" y="1161821"/>
            <a:ext cx="6096000" cy="3208571"/>
          </a:xfrm>
          <a:prstGeom prst="rect">
            <a:avLst/>
          </a:prstGeom>
        </p:spPr>
        <p:txBody>
          <a:bodyPr>
            <a:spAutoFit/>
          </a:bodyPr>
          <a:lstStyle/>
          <a:p>
            <a:r>
              <a:rPr lang="en-US" sz="3200" b="1" dirty="0"/>
              <a:t>Confounding variable</a:t>
            </a:r>
          </a:p>
          <a:p>
            <a:endParaRPr lang="en-US" sz="1050" b="1" dirty="0"/>
          </a:p>
          <a:p>
            <a:r>
              <a:rPr lang="en-US" sz="3200" dirty="0"/>
              <a:t>Tissue used</a:t>
            </a:r>
          </a:p>
          <a:p>
            <a:r>
              <a:rPr lang="en-US" sz="3200" dirty="0"/>
              <a:t>unobserved traits</a:t>
            </a:r>
          </a:p>
          <a:p>
            <a:r>
              <a:rPr lang="en-US" sz="3200" dirty="0"/>
              <a:t>coffee smoking correlation</a:t>
            </a:r>
          </a:p>
          <a:p>
            <a:r>
              <a:rPr lang="en-US" sz="3200" dirty="0"/>
              <a:t>maternal effects</a:t>
            </a:r>
          </a:p>
          <a:p>
            <a:r>
              <a:rPr lang="en-US" sz="3200" dirty="0"/>
              <a:t>breeding system</a:t>
            </a:r>
          </a:p>
        </p:txBody>
      </p:sp>
    </p:spTree>
    <p:extLst>
      <p:ext uri="{BB962C8B-B14F-4D97-AF65-F5344CB8AC3E}">
        <p14:creationId xmlns:p14="http://schemas.microsoft.com/office/powerpoint/2010/main" val="19128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Redesign the procedure</a:t>
            </a:r>
          </a:p>
        </p:txBody>
      </p:sp>
      <p:sp>
        <p:nvSpPr>
          <p:cNvPr id="4" name="Rectangle 3"/>
          <p:cNvSpPr/>
          <p:nvPr/>
        </p:nvSpPr>
        <p:spPr>
          <a:xfrm>
            <a:off x="237995" y="1161821"/>
            <a:ext cx="9431106" cy="4401205"/>
          </a:xfrm>
          <a:prstGeom prst="rect">
            <a:avLst/>
          </a:prstGeom>
        </p:spPr>
        <p:txBody>
          <a:bodyPr wrap="square">
            <a:spAutoFit/>
          </a:bodyPr>
          <a:lstStyle/>
          <a:p>
            <a:pPr marL="457200" indent="-457200">
              <a:buFont typeface="Arial" charset="0"/>
              <a:buChar char="•"/>
            </a:pPr>
            <a:r>
              <a:rPr lang="en-US" sz="3200" dirty="0"/>
              <a:t>Collect 750 beetles from a population cage.</a:t>
            </a:r>
          </a:p>
          <a:p>
            <a:pPr marL="457200" indent="-457200">
              <a:buFont typeface="Arial" charset="0"/>
              <a:buChar char="•"/>
            </a:pPr>
            <a:r>
              <a:rPr lang="en-US" sz="3200" dirty="0"/>
              <a:t>Create 30 new vials with 25 beetles each.</a:t>
            </a:r>
          </a:p>
          <a:p>
            <a:pPr marL="457200" indent="-457200">
              <a:buFont typeface="Arial" charset="0"/>
              <a:buChar char="•"/>
            </a:pPr>
            <a:r>
              <a:rPr lang="en-US" sz="3200" dirty="0"/>
              <a:t>Make the first 15 of these control vials and use food media A.</a:t>
            </a:r>
          </a:p>
          <a:p>
            <a:pPr marL="457200" indent="-457200">
              <a:buFont typeface="Arial" charset="0"/>
              <a:buChar char="•"/>
            </a:pPr>
            <a:r>
              <a:rPr lang="en-US" sz="3200" dirty="0"/>
              <a:t>Make the next 15 of these experiment vials and use food media B.</a:t>
            </a:r>
          </a:p>
          <a:p>
            <a:pPr marL="457200" indent="-457200">
              <a:buFont typeface="Arial" charset="0"/>
              <a:buChar char="•"/>
            </a:pPr>
            <a:r>
              <a:rPr lang="en-US" sz="3200" dirty="0"/>
              <a:t>Place in a rack as shown and place in the incubator.</a:t>
            </a:r>
          </a:p>
          <a:p>
            <a:pPr marL="457200" indent="-457200">
              <a:buFont typeface="Arial" charset="0"/>
              <a:buChar char="•"/>
            </a:pPr>
            <a:r>
              <a:rPr lang="en-US" sz="3200" dirty="0"/>
              <a:t>Measure growth at day 15.</a:t>
            </a:r>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526" y="1507974"/>
            <a:ext cx="1782387" cy="4734298"/>
          </a:xfrm>
          <a:prstGeom prst="rect">
            <a:avLst/>
          </a:prstGeom>
        </p:spPr>
      </p:pic>
      <p:sp>
        <p:nvSpPr>
          <p:cNvPr id="5" name="Rectangle 4"/>
          <p:cNvSpPr/>
          <p:nvPr/>
        </p:nvSpPr>
        <p:spPr>
          <a:xfrm rot="5400000">
            <a:off x="9475930" y="1453850"/>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928527" y="1002213"/>
            <a:ext cx="1782386" cy="584775"/>
          </a:xfrm>
          <a:prstGeom prst="rect">
            <a:avLst/>
          </a:prstGeom>
          <a:noFill/>
        </p:spPr>
        <p:txBody>
          <a:bodyPr wrap="square" rtlCol="0">
            <a:spAutoFit/>
          </a:bodyPr>
          <a:lstStyle/>
          <a:p>
            <a:pPr algn="ctr"/>
            <a:r>
              <a:rPr lang="en-US" sz="3200"/>
              <a:t>Media A</a:t>
            </a:r>
          </a:p>
        </p:txBody>
      </p:sp>
      <p:sp>
        <p:nvSpPr>
          <p:cNvPr id="7" name="Rectangle 6"/>
          <p:cNvSpPr/>
          <p:nvPr/>
        </p:nvSpPr>
        <p:spPr>
          <a:xfrm rot="5400000">
            <a:off x="9382521" y="4252298"/>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28526" y="6143447"/>
            <a:ext cx="1782387" cy="584775"/>
          </a:xfrm>
          <a:prstGeom prst="rect">
            <a:avLst/>
          </a:prstGeom>
          <a:noFill/>
        </p:spPr>
        <p:txBody>
          <a:bodyPr wrap="square" rtlCol="0">
            <a:spAutoFit/>
          </a:bodyPr>
          <a:lstStyle/>
          <a:p>
            <a:pPr algn="ctr"/>
            <a:r>
              <a:rPr lang="en-US" sz="3200" dirty="0"/>
              <a:t>Media B</a:t>
            </a:r>
          </a:p>
        </p:txBody>
      </p:sp>
    </p:spTree>
    <p:extLst>
      <p:ext uri="{BB962C8B-B14F-4D97-AF65-F5344CB8AC3E}">
        <p14:creationId xmlns:p14="http://schemas.microsoft.com/office/powerpoint/2010/main" val="1396540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Pseudoreplication</a:t>
            </a:r>
            <a:r>
              <a:rPr lang="en-US" b="1" dirty="0">
                <a:solidFill>
                  <a:schemeClr val="bg1"/>
                </a:solidFill>
              </a:rPr>
              <a:t> </a:t>
            </a:r>
          </a:p>
        </p:txBody>
      </p:sp>
      <p:sp>
        <p:nvSpPr>
          <p:cNvPr id="4" name="Rectangle 3"/>
          <p:cNvSpPr/>
          <p:nvPr/>
        </p:nvSpPr>
        <p:spPr>
          <a:xfrm>
            <a:off x="237995" y="1161821"/>
            <a:ext cx="11786991" cy="4216539"/>
          </a:xfrm>
          <a:prstGeom prst="rect">
            <a:avLst/>
          </a:prstGeom>
        </p:spPr>
        <p:txBody>
          <a:bodyPr wrap="square">
            <a:spAutoFit/>
          </a:bodyPr>
          <a:lstStyle/>
          <a:p>
            <a:r>
              <a:rPr lang="en-US" sz="3200" dirty="0"/>
              <a:t>Occurs when the apparent sample size is larger than true sample size </a:t>
            </a:r>
          </a:p>
          <a:p>
            <a:endParaRPr lang="en-US" sz="2000" dirty="0"/>
          </a:p>
          <a:p>
            <a:pPr marL="457200" indent="-457200">
              <a:buFont typeface="+mj-lt"/>
              <a:buAutoNum type="arabicPeriod"/>
            </a:pPr>
            <a:r>
              <a:rPr lang="en-US" sz="2400" dirty="0"/>
              <a:t>10 rats are studied and tested on three consecutive days, resulting in 15 observations for the control group and 15 observations for the treatment groups</a:t>
            </a:r>
          </a:p>
          <a:p>
            <a:pPr marL="457200" indent="-457200">
              <a:buFont typeface="+mj-lt"/>
              <a:buAutoNum type="arabicPeriod"/>
            </a:pPr>
            <a:r>
              <a:rPr lang="en-US" sz="2400" dirty="0"/>
              <a:t>The experiment is conducted in two tanks: tank 1 has hormone added, tank 2 is the control tank. 10 fish are tested per tank. </a:t>
            </a:r>
          </a:p>
          <a:p>
            <a:pPr marL="457200" indent="-457200">
              <a:buFont typeface="+mj-lt"/>
              <a:buAutoNum type="arabicPeriod"/>
            </a:pPr>
            <a:r>
              <a:rPr lang="en-US" sz="2400" dirty="0"/>
              <a:t>We are testing for the effects of mating system on genome size. We use 5 outbreeding insects and 5 inbreeding species of beetles. </a:t>
            </a:r>
          </a:p>
          <a:p>
            <a:pPr marL="457200" indent="-457200">
              <a:buFont typeface="+mj-lt"/>
              <a:buAutoNum type="arabicPeriod"/>
            </a:pPr>
            <a:r>
              <a:rPr lang="en-US" sz="2400" dirty="0"/>
              <a:t>Beetles are segregated by sex into two vials, with 10 individuals per vial. I draw a male and female at random and test them, returning them to the vials at the end. I perform a total of 40 such tests.</a:t>
            </a:r>
          </a:p>
        </p:txBody>
      </p:sp>
    </p:spTree>
    <p:extLst>
      <p:ext uri="{BB962C8B-B14F-4D97-AF65-F5344CB8AC3E}">
        <p14:creationId xmlns:p14="http://schemas.microsoft.com/office/powerpoint/2010/main" val="349676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and Technical Replicates </a:t>
            </a:r>
          </a:p>
        </p:txBody>
      </p:sp>
      <p:sp>
        <p:nvSpPr>
          <p:cNvPr id="4" name="Rectangle 3"/>
          <p:cNvSpPr/>
          <p:nvPr/>
        </p:nvSpPr>
        <p:spPr>
          <a:xfrm>
            <a:off x="237995" y="1161821"/>
            <a:ext cx="11786991" cy="5078313"/>
          </a:xfrm>
          <a:prstGeom prst="rect">
            <a:avLst/>
          </a:prstGeom>
        </p:spPr>
        <p:txBody>
          <a:bodyPr wrap="square">
            <a:spAutoFit/>
          </a:bodyPr>
          <a:lstStyle/>
          <a:p>
            <a:pPr marL="514350" indent="-514350">
              <a:buFont typeface="Arial" charset="0"/>
              <a:buChar char="•"/>
            </a:pPr>
            <a:r>
              <a:rPr lang="en-US" sz="3600" dirty="0"/>
              <a:t>A biological replicate involves a new, independent test subject</a:t>
            </a:r>
          </a:p>
          <a:p>
            <a:pPr marL="514350" indent="-514350">
              <a:buFont typeface="Arial" charset="0"/>
              <a:buChar char="•"/>
            </a:pPr>
            <a:endParaRPr lang="en-US" sz="3600" dirty="0"/>
          </a:p>
          <a:p>
            <a:pPr marL="514350" indent="-514350">
              <a:buFont typeface="Arial" charset="0"/>
              <a:buChar char="•"/>
            </a:pPr>
            <a:r>
              <a:rPr lang="en-US" sz="3600" dirty="0"/>
              <a:t>A technical replicate involves repeating the same procedure on a new sample from the same subject</a:t>
            </a:r>
          </a:p>
          <a:p>
            <a:pPr marL="514350" indent="-514350">
              <a:buFont typeface="Arial" charset="0"/>
              <a:buChar char="•"/>
            </a:pPr>
            <a:endParaRPr lang="en-US" sz="3600" dirty="0"/>
          </a:p>
          <a:p>
            <a:pPr marL="514350" indent="-514350">
              <a:buFont typeface="Arial" charset="0"/>
              <a:buChar char="•"/>
            </a:pPr>
            <a:r>
              <a:rPr lang="en-US" sz="3600" dirty="0"/>
              <a:t>Technical replicates do not contribute to your estimates of population-level parameters, but they can increase the precision of measurements on individuals</a:t>
            </a:r>
          </a:p>
        </p:txBody>
      </p:sp>
    </p:spTree>
    <p:extLst>
      <p:ext uri="{BB962C8B-B14F-4D97-AF65-F5344CB8AC3E}">
        <p14:creationId xmlns:p14="http://schemas.microsoft.com/office/powerpoint/2010/main" val="2732060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Which kind of replication</a:t>
            </a:r>
          </a:p>
        </p:txBody>
      </p:sp>
      <p:sp>
        <p:nvSpPr>
          <p:cNvPr id="4" name="Rectangle 3"/>
          <p:cNvSpPr/>
          <p:nvPr/>
        </p:nvSpPr>
        <p:spPr>
          <a:xfrm>
            <a:off x="237995" y="1161821"/>
            <a:ext cx="11786991" cy="3970318"/>
          </a:xfrm>
          <a:prstGeom prst="rect">
            <a:avLst/>
          </a:prstGeom>
        </p:spPr>
        <p:txBody>
          <a:bodyPr wrap="square">
            <a:spAutoFit/>
          </a:bodyPr>
          <a:lstStyle/>
          <a:p>
            <a:pPr marL="514350" indent="-514350">
              <a:buFont typeface="Arial" charset="0"/>
              <a:buChar char="•"/>
            </a:pPr>
            <a:r>
              <a:rPr lang="en-US" sz="3600" dirty="0"/>
              <a:t>In general, biological replicates are superior to technical replicates, because biological replicates increase power. </a:t>
            </a:r>
          </a:p>
          <a:p>
            <a:pPr marL="514350" indent="-514350">
              <a:buFont typeface="Arial" charset="0"/>
              <a:buChar char="•"/>
            </a:pPr>
            <a:endParaRPr lang="en-US" sz="3600" dirty="0"/>
          </a:p>
          <a:p>
            <a:pPr marL="514350" indent="-514350">
              <a:buFont typeface="Arial" charset="0"/>
              <a:buChar char="•"/>
            </a:pPr>
            <a:r>
              <a:rPr lang="en-US" sz="3600" dirty="0"/>
              <a:t>Technical replicates are useful when the technique in question sometimes produces extremely inaccurate results, which must be pruned from the dataset. An example is qPCR, where occasional extreme outliers are common. </a:t>
            </a:r>
          </a:p>
        </p:txBody>
      </p:sp>
    </p:spTree>
    <p:extLst>
      <p:ext uri="{BB962C8B-B14F-4D97-AF65-F5344CB8AC3E}">
        <p14:creationId xmlns:p14="http://schemas.microsoft.com/office/powerpoint/2010/main" val="2702293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Best Practices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a:t>Ensure as much as possible that controls and experimental individuals are from identical populations (except for the factor of interest) </a:t>
            </a:r>
          </a:p>
          <a:p>
            <a:pPr marL="457200" indent="-457200">
              <a:buFont typeface="Arial" charset="0"/>
              <a:buChar char="•"/>
            </a:pPr>
            <a:endParaRPr lang="en-US" sz="2800" dirty="0"/>
          </a:p>
          <a:p>
            <a:pPr marL="457200" indent="-457200">
              <a:buFont typeface="Arial" charset="0"/>
              <a:buChar char="•"/>
            </a:pPr>
            <a:r>
              <a:rPr lang="en-US" sz="2800" dirty="0"/>
              <a:t>Treat your controls as similarly as possible to the experimental subjects (sham injections, placebos, etc.) </a:t>
            </a:r>
          </a:p>
          <a:p>
            <a:pPr marL="457200" indent="-457200">
              <a:buFont typeface="Arial" charset="0"/>
              <a:buChar char="•"/>
            </a:pPr>
            <a:endParaRPr lang="en-US" sz="2800" dirty="0"/>
          </a:p>
          <a:p>
            <a:pPr marL="457200" indent="-457200">
              <a:buFont typeface="Arial" charset="0"/>
              <a:buChar char="•"/>
            </a:pPr>
            <a:r>
              <a:rPr lang="en-US" sz="2800" dirty="0"/>
              <a:t>Conduct your control manipulations in parallel with your experimental manipulations </a:t>
            </a:r>
          </a:p>
          <a:p>
            <a:pPr marL="457200" indent="-457200">
              <a:buFont typeface="Arial" charset="0"/>
              <a:buChar char="•"/>
            </a:pPr>
            <a:endParaRPr lang="en-US" sz="2800" dirty="0"/>
          </a:p>
          <a:p>
            <a:pPr marL="457200" indent="-457200">
              <a:buFont typeface="Arial" charset="0"/>
              <a:buChar char="•"/>
            </a:pPr>
            <a:r>
              <a:rPr lang="en-US" sz="2800" dirty="0"/>
              <a:t>Think about all possible confounding variables and establish a plan to eliminate or correct for them before you start! </a:t>
            </a:r>
          </a:p>
        </p:txBody>
      </p:sp>
    </p:spTree>
    <p:extLst>
      <p:ext uri="{BB962C8B-B14F-4D97-AF65-F5344CB8AC3E}">
        <p14:creationId xmlns:p14="http://schemas.microsoft.com/office/powerpoint/2010/main" val="392411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Everything I do is an Experiment </a:t>
            </a:r>
          </a:p>
        </p:txBody>
      </p:sp>
      <p:sp>
        <p:nvSpPr>
          <p:cNvPr id="4" name="Rectangle 3"/>
          <p:cNvSpPr/>
          <p:nvPr/>
        </p:nvSpPr>
        <p:spPr>
          <a:xfrm>
            <a:off x="237995" y="1161821"/>
            <a:ext cx="11786991" cy="4585871"/>
          </a:xfrm>
          <a:prstGeom prst="rect">
            <a:avLst/>
          </a:prstGeom>
        </p:spPr>
        <p:txBody>
          <a:bodyPr wrap="square">
            <a:spAutoFit/>
          </a:bodyPr>
          <a:lstStyle/>
          <a:p>
            <a:r>
              <a:rPr lang="en-US" sz="2800" dirty="0"/>
              <a:t>You should approach everything you do in the lab from the perspective of an experiment </a:t>
            </a:r>
          </a:p>
          <a:p>
            <a:endParaRPr lang="en-US" sz="1600" dirty="0"/>
          </a:p>
          <a:p>
            <a:r>
              <a:rPr lang="en-US" sz="2800" dirty="0"/>
              <a:t>Always do the appropriate controls for PCR, transformations, etc. </a:t>
            </a:r>
          </a:p>
          <a:p>
            <a:endParaRPr lang="en-US" sz="1600" dirty="0"/>
          </a:p>
          <a:p>
            <a:r>
              <a:rPr lang="en-US" sz="2800" dirty="0"/>
              <a:t>Troubleshooting is experimenting </a:t>
            </a:r>
          </a:p>
          <a:p>
            <a:endParaRPr lang="en-US" sz="1600" dirty="0"/>
          </a:p>
          <a:p>
            <a:r>
              <a:rPr lang="en-US" sz="2800" dirty="0"/>
              <a:t>Think about how you will describe the experiment before you embark on it </a:t>
            </a:r>
          </a:p>
          <a:p>
            <a:endParaRPr lang="en-US" sz="1600" dirty="0"/>
          </a:p>
          <a:p>
            <a:r>
              <a:rPr lang="en-US" sz="2800" dirty="0"/>
              <a:t>You will see that simplicity is extremely valuable </a:t>
            </a:r>
          </a:p>
          <a:p>
            <a:endParaRPr lang="en-US" sz="1600" dirty="0"/>
          </a:p>
          <a:p>
            <a:r>
              <a:rPr lang="en-US" sz="2800" dirty="0"/>
              <a:t>Think about the analysis you will do before you get started </a:t>
            </a:r>
          </a:p>
          <a:p>
            <a:endParaRPr lang="en-US" sz="1600" dirty="0"/>
          </a:p>
        </p:txBody>
      </p:sp>
    </p:spTree>
    <p:extLst>
      <p:ext uri="{BB962C8B-B14F-4D97-AF65-F5344CB8AC3E}">
        <p14:creationId xmlns:p14="http://schemas.microsoft.com/office/powerpoint/2010/main" val="30276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Terms to know for probability</a:t>
            </a:r>
          </a:p>
        </p:txBody>
      </p:sp>
      <p:sp>
        <p:nvSpPr>
          <p:cNvPr id="4" name="Rectangle 3"/>
          <p:cNvSpPr/>
          <p:nvPr/>
        </p:nvSpPr>
        <p:spPr>
          <a:xfrm>
            <a:off x="195431" y="1006798"/>
            <a:ext cx="11801138" cy="5632311"/>
          </a:xfrm>
          <a:prstGeom prst="rect">
            <a:avLst/>
          </a:prstGeom>
        </p:spPr>
        <p:txBody>
          <a:bodyPr wrap="square">
            <a:spAutoFit/>
          </a:bodyPr>
          <a:lstStyle/>
          <a:p>
            <a:r>
              <a:rPr lang="en-US" sz="2400" b="1" dirty="0"/>
              <a:t>Sample space:</a:t>
            </a:r>
            <a:r>
              <a:rPr lang="en-US" sz="2400" dirty="0"/>
              <a:t> All the potential outcomes of a random trial.</a:t>
            </a:r>
          </a:p>
          <a:p>
            <a:endParaRPr lang="en-US" sz="2400" dirty="0"/>
          </a:p>
          <a:p>
            <a:r>
              <a:rPr lang="en-US" sz="2400" b="1" dirty="0"/>
              <a:t>Probability:</a:t>
            </a:r>
            <a:r>
              <a:rPr lang="en-US" sz="2400" dirty="0"/>
              <a:t> The proportion of events with a given outcome if the random trial was repeated many times.</a:t>
            </a:r>
          </a:p>
          <a:p>
            <a:endParaRPr lang="en-US" sz="2400" dirty="0"/>
          </a:p>
          <a:p>
            <a:r>
              <a:rPr lang="en-US" sz="2400" b="1" dirty="0"/>
              <a:t>Mutually exclusive:</a:t>
            </a:r>
            <a:r>
              <a:rPr lang="en-US" sz="2400" dirty="0"/>
              <a:t> If one outcome excludes the others, they are mutually exclusive.</a:t>
            </a:r>
          </a:p>
          <a:p>
            <a:endParaRPr lang="en-US" sz="2400" dirty="0"/>
          </a:p>
          <a:p>
            <a:r>
              <a:rPr lang="en-US" sz="2400" b="1" dirty="0"/>
              <a:t>Conditional probability:</a:t>
            </a:r>
            <a:r>
              <a:rPr lang="en-US" sz="2400" dirty="0"/>
              <a:t> The probability of one outcome, if we know that some other outcome occurred.</a:t>
            </a:r>
          </a:p>
          <a:p>
            <a:endParaRPr lang="en-US" sz="2400" dirty="0"/>
          </a:p>
          <a:p>
            <a:r>
              <a:rPr lang="en-US" sz="2400" b="1" dirty="0"/>
              <a:t>Independent:</a:t>
            </a:r>
            <a:r>
              <a:rPr lang="en-US" sz="2400" dirty="0"/>
              <a:t> When one outcome provides no information about another, they are independent.</a:t>
            </a:r>
          </a:p>
          <a:p>
            <a:endParaRPr lang="en-US" sz="2400" dirty="0"/>
          </a:p>
          <a:p>
            <a:r>
              <a:rPr lang="en-US" sz="2400" b="1" dirty="0"/>
              <a:t>Non-Independent:</a:t>
            </a:r>
            <a:r>
              <a:rPr lang="en-US" sz="2400" dirty="0"/>
              <a:t> When knowing one outcome changes the probability of another, they are non-independent.</a:t>
            </a:r>
            <a:endParaRPr lang="en-US" sz="4800" dirty="0"/>
          </a:p>
        </p:txBody>
      </p:sp>
    </p:spTree>
    <p:extLst>
      <p:ext uri="{BB962C8B-B14F-4D97-AF65-F5344CB8AC3E}">
        <p14:creationId xmlns:p14="http://schemas.microsoft.com/office/powerpoint/2010/main" val="1632464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Error bars</a:t>
            </a:r>
          </a:p>
        </p:txBody>
      </p:sp>
      <p:sp>
        <p:nvSpPr>
          <p:cNvPr id="6" name="Rectangle 5"/>
          <p:cNvSpPr/>
          <p:nvPr/>
        </p:nvSpPr>
        <p:spPr>
          <a:xfrm>
            <a:off x="258870" y="3428658"/>
            <a:ext cx="11778641" cy="3170099"/>
          </a:xfrm>
          <a:prstGeom prst="rect">
            <a:avLst/>
          </a:prstGeom>
        </p:spPr>
        <p:txBody>
          <a:bodyPr wrap="square">
            <a:spAutoFit/>
          </a:bodyPr>
          <a:lstStyle/>
          <a:p>
            <a:pPr marL="457200" indent="-457200" fontAlgn="base">
              <a:buFont typeface="Arial" charset="0"/>
              <a:buChar char="•"/>
            </a:pPr>
            <a:r>
              <a:rPr lang="en-US" sz="3200" dirty="0"/>
              <a:t>Error bars can be a useful way to show uncertainty when it’s not possible to show the actual data points.</a:t>
            </a:r>
          </a:p>
          <a:p>
            <a:pPr marL="457200" indent="-457200" fontAlgn="base">
              <a:buFont typeface="Arial" charset="0"/>
              <a:buChar char="•"/>
            </a:pPr>
            <a:endParaRPr lang="en-US" sz="2000" dirty="0"/>
          </a:p>
          <a:p>
            <a:pPr marL="457200" indent="-457200" fontAlgn="base">
              <a:buFont typeface="Arial" charset="0"/>
              <a:buChar char="•"/>
            </a:pPr>
            <a:r>
              <a:rPr lang="en-US" sz="3200" dirty="0"/>
              <a:t>Usually, they represent 1 SE or the 95% CI, but not always.</a:t>
            </a:r>
          </a:p>
          <a:p>
            <a:pPr marL="457200" indent="-457200" fontAlgn="base">
              <a:buFont typeface="Arial" charset="0"/>
              <a:buChar char="•"/>
            </a:pPr>
            <a:endParaRPr lang="en-US" sz="2000" dirty="0"/>
          </a:p>
          <a:p>
            <a:pPr marL="457200" indent="-457200" fontAlgn="base">
              <a:buFont typeface="Arial" charset="0"/>
              <a:buChar char="•"/>
            </a:pPr>
            <a:r>
              <a:rPr lang="en-US" sz="3200" b="1" dirty="0"/>
              <a:t>THE FIGURE LEGEND SHOULD INDICATE WHAT THE ERROR BARS REPRESENT!</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265" r="18179"/>
          <a:stretch/>
        </p:blipFill>
        <p:spPr>
          <a:xfrm>
            <a:off x="258871" y="1105831"/>
            <a:ext cx="5837129" cy="2152911"/>
          </a:xfrm>
          <a:prstGeom prst="rect">
            <a:avLst/>
          </a:prstGeom>
        </p:spPr>
      </p:pic>
    </p:spTree>
    <p:extLst>
      <p:ext uri="{BB962C8B-B14F-4D97-AF65-F5344CB8AC3E}">
        <p14:creationId xmlns:p14="http://schemas.microsoft.com/office/powerpoint/2010/main" val="1866750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Next Week!</a:t>
            </a:r>
          </a:p>
        </p:txBody>
      </p:sp>
      <p:sp>
        <p:nvSpPr>
          <p:cNvPr id="6" name="Rectangle 5"/>
          <p:cNvSpPr/>
          <p:nvPr/>
        </p:nvSpPr>
        <p:spPr>
          <a:xfrm>
            <a:off x="206679" y="1202293"/>
            <a:ext cx="11778641" cy="3046988"/>
          </a:xfrm>
          <a:prstGeom prst="rect">
            <a:avLst/>
          </a:prstGeom>
        </p:spPr>
        <p:txBody>
          <a:bodyPr wrap="square">
            <a:spAutoFit/>
          </a:bodyPr>
          <a:lstStyle/>
          <a:p>
            <a:pPr marL="457200" indent="-457200" fontAlgn="base">
              <a:buFont typeface="Arial" charset="0"/>
              <a:buChar char="•"/>
            </a:pPr>
            <a:r>
              <a:rPr lang="en-US" sz="3200" dirty="0"/>
              <a:t>Have R up and running on a computer you can use!</a:t>
            </a:r>
          </a:p>
          <a:p>
            <a:pPr marL="457200" indent="-457200" fontAlgn="base">
              <a:buFont typeface="Arial" charset="0"/>
              <a:buChar char="•"/>
            </a:pPr>
            <a:endParaRPr lang="en-US" sz="3200" dirty="0"/>
          </a:p>
          <a:p>
            <a:pPr marL="457200" indent="-457200" fontAlgn="base">
              <a:buFont typeface="Arial" charset="0"/>
              <a:buChar char="•"/>
            </a:pPr>
            <a:r>
              <a:rPr lang="en-US" sz="3200" dirty="0"/>
              <a:t>Learn any terminology from this lecture that wasn’t a review for you!</a:t>
            </a:r>
          </a:p>
          <a:p>
            <a:pPr marL="457200" indent="-457200" fontAlgn="base">
              <a:buFont typeface="Arial" charset="0"/>
              <a:buChar char="•"/>
            </a:pPr>
            <a:endParaRPr lang="en-US" sz="3200" dirty="0"/>
          </a:p>
          <a:p>
            <a:pPr marL="457200" indent="-457200" fontAlgn="base">
              <a:buFont typeface="Arial" charset="0"/>
              <a:buChar char="•"/>
            </a:pPr>
            <a:r>
              <a:rPr lang="en-US" sz="3200" dirty="0"/>
              <a:t>Have a good weekend and watch House of Dragons</a:t>
            </a:r>
          </a:p>
        </p:txBody>
      </p:sp>
    </p:spTree>
    <p:extLst>
      <p:ext uri="{BB962C8B-B14F-4D97-AF65-F5344CB8AC3E}">
        <p14:creationId xmlns:p14="http://schemas.microsoft.com/office/powerpoint/2010/main" val="1692409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43306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96511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90270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17252</TotalTime>
  <Words>2630</Words>
  <Application>Microsoft Macintosh PowerPoint</Application>
  <PresentationFormat>Widescreen</PresentationFormat>
  <Paragraphs>340</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Cambria Math</vt:lpstr>
      <vt:lpstr>inherit</vt:lpstr>
      <vt:lpstr>Roboto</vt:lpstr>
      <vt:lpstr>Office Theme</vt:lpstr>
      <vt:lpstr>Statistical Principles Biology 683  Heath Blackmon</vt:lpstr>
      <vt:lpstr>This week</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Central limit theorem</vt:lpstr>
      <vt:lpstr>Central limit theorem</vt:lpstr>
      <vt:lpstr>Central limit theorem</vt:lpstr>
      <vt:lpstr>Estimating with uncertainty</vt:lpstr>
      <vt:lpstr>Confidence Interval vs Credible Interval</vt:lpstr>
      <vt:lpstr>Confidence Interval vs Credible Interval</vt:lpstr>
      <vt:lpstr>Some Experimental Design Considerations </vt:lpstr>
      <vt:lpstr>Avoiding Experimenter Bias </vt:lpstr>
      <vt:lpstr>Avoiding Experimenter Bias </vt:lpstr>
      <vt:lpstr>Confounding Variables </vt:lpstr>
      <vt:lpstr>Confounding Variables </vt:lpstr>
      <vt:lpstr>Confounding Variables </vt:lpstr>
      <vt:lpstr>Confounding Example </vt:lpstr>
      <vt:lpstr>Redesign the procedure</vt:lpstr>
      <vt:lpstr>Pseudoreplication </vt:lpstr>
      <vt:lpstr>Biological and Technical Replicates </vt:lpstr>
      <vt:lpstr>Which kind of replication</vt:lpstr>
      <vt:lpstr>Best Practices </vt:lpstr>
      <vt:lpstr>Everything I do is an Experiment </vt:lpstr>
      <vt:lpstr>Terms to know for probability</vt:lpstr>
      <vt:lpstr>Error bars</vt:lpstr>
      <vt:lpstr>For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59</cp:revision>
  <cp:lastPrinted>2018-01-03T19:12:41Z</cp:lastPrinted>
  <dcterms:created xsi:type="dcterms:W3CDTF">2018-01-03T17:15:04Z</dcterms:created>
  <dcterms:modified xsi:type="dcterms:W3CDTF">2023-08-27T18:44:21Z</dcterms:modified>
</cp:coreProperties>
</file>